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795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2" r:id="rId3"/>
    <p:sldId id="303" r:id="rId4"/>
    <p:sldId id="307" r:id="rId5"/>
    <p:sldId id="276" r:id="rId6"/>
    <p:sldId id="295" r:id="rId7"/>
    <p:sldId id="296" r:id="rId8"/>
    <p:sldId id="297" r:id="rId9"/>
    <p:sldId id="305" r:id="rId10"/>
    <p:sldId id="278" r:id="rId11"/>
    <p:sldId id="283" r:id="rId12"/>
    <p:sldId id="306" r:id="rId13"/>
    <p:sldId id="264" r:id="rId1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37DA1B0-DCBE-4EDF-B023-5BB557FD037D}">
          <p14:sldIdLst>
            <p14:sldId id="256"/>
            <p14:sldId id="292"/>
          </p14:sldIdLst>
        </p14:section>
        <p14:section name="Раздел без заголовка" id="{132D5F7F-40D5-4DB4-B89A-B1855976D0DE}">
          <p14:sldIdLst>
            <p14:sldId id="303"/>
            <p14:sldId id="307"/>
            <p14:sldId id="276"/>
            <p14:sldId id="295"/>
            <p14:sldId id="296"/>
            <p14:sldId id="297"/>
            <p14:sldId id="305"/>
            <p14:sldId id="278"/>
            <p14:sldId id="283"/>
            <p14:sldId id="306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истрация администрация" initials="аа" lastIdx="3" clrIdx="0">
    <p:extLst>
      <p:ext uri="{19B8F6BF-5375-455C-9EA6-DF929625EA0E}">
        <p15:presenceInfo xmlns:p15="http://schemas.microsoft.com/office/powerpoint/2012/main" userId="09bd7ecae207cfb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82B000"/>
    <a:srgbClr val="9966FF"/>
    <a:srgbClr val="FFFF00"/>
    <a:srgbClr val="00FFFF"/>
    <a:srgbClr val="009999"/>
    <a:srgbClr val="008080"/>
    <a:srgbClr val="EAEAEA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4" autoAdjust="0"/>
  </p:normalViewPr>
  <p:slideViewPr>
    <p:cSldViewPr>
      <p:cViewPr varScale="1">
        <p:scale>
          <a:sx n="114" d="100"/>
          <a:sy n="114" d="100"/>
        </p:scale>
        <p:origin x="1386" y="114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6617114671011E-2"/>
          <c:y val="0.2011824146981627"/>
          <c:w val="0.90031518689474166"/>
          <c:h val="0.6911323272090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9933FF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933FF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  <c:extLst>
              <c:ext xmlns:c16="http://schemas.microsoft.com/office/drawing/2014/chart" uri="{C3380CC4-5D6E-409C-BE32-E72D297353CC}">
                <c16:uniqueId val="{00000003-769C-455E-920A-D6F44B3C3C8B}"/>
              </c:ext>
            </c:extLst>
          </c:dPt>
          <c:dPt>
            <c:idx val="1"/>
            <c:invertIfNegative val="0"/>
            <c:bubble3D val="0"/>
            <c:spPr>
              <a:solidFill>
                <a:srgbClr val="9933FF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  <c:extLst>
              <c:ext xmlns:c16="http://schemas.microsoft.com/office/drawing/2014/chart" uri="{C3380CC4-5D6E-409C-BE32-E72D297353CC}">
                <c16:uniqueId val="{00000004-769C-455E-920A-D6F44B3C3C8B}"/>
              </c:ext>
            </c:extLst>
          </c:dPt>
          <c:dPt>
            <c:idx val="2"/>
            <c:invertIfNegative val="0"/>
            <c:bubble3D val="0"/>
            <c:spPr>
              <a:solidFill>
                <a:srgbClr val="9933FF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  <c:extLst>
              <c:ext xmlns:c16="http://schemas.microsoft.com/office/drawing/2014/chart" uri="{C3380CC4-5D6E-409C-BE32-E72D297353CC}">
                <c16:uniqueId val="{00000005-769C-455E-920A-D6F44B3C3C8B}"/>
              </c:ext>
            </c:extLst>
          </c:dPt>
          <c:cat>
            <c:strRef>
              <c:f>Лист1!$A$2:$A$5</c:f>
              <c:strCache>
                <c:ptCount val="3"/>
                <c:pt idx="0">
                  <c:v>первоначальный план</c:v>
                </c:pt>
                <c:pt idx="1">
                  <c:v>изменения</c:v>
                </c:pt>
                <c:pt idx="2">
                  <c:v>план с учетом изменений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96251.5</c:v>
                </c:pt>
                <c:pt idx="1">
                  <c:v>1485</c:v>
                </c:pt>
                <c:pt idx="2">
                  <c:v>96400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9C-455E-920A-D6F44B3C3C8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FFFF00"/>
            </a:solidFill>
            <a:ln>
              <a:gradFill>
                <a:gsLst>
                  <a:gs pos="25022">
                    <a:srgbClr val="FCE7E6"/>
                  </a:gs>
                  <a:gs pos="2000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cat>
            <c:strRef>
              <c:f>Лист1!$A$2:$A$5</c:f>
              <c:strCache>
                <c:ptCount val="3"/>
                <c:pt idx="0">
                  <c:v>первоначальный план</c:v>
                </c:pt>
                <c:pt idx="1">
                  <c:v>изменения</c:v>
                </c:pt>
                <c:pt idx="2">
                  <c:v>план с учетом изменений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96251.5</c:v>
                </c:pt>
                <c:pt idx="1">
                  <c:v>23305</c:v>
                </c:pt>
                <c:pt idx="2">
                  <c:v>98582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9C-455E-920A-D6F44B3C3C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2344936"/>
        <c:axId val="542347888"/>
      </c:barChart>
      <c:catAx>
        <c:axId val="542344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2347888"/>
        <c:crosses val="autoZero"/>
        <c:auto val="1"/>
        <c:lblAlgn val="ctr"/>
        <c:lblOffset val="100"/>
        <c:noMultiLvlLbl val="0"/>
      </c:catAx>
      <c:valAx>
        <c:axId val="5423478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42344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88825572449995471"/>
          <c:y val="0.76666666666666672"/>
          <c:w val="0.10312358584487284"/>
          <c:h val="0.133985564304461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863901710562042"/>
          <c:y val="7.8125E-2"/>
          <c:w val="0.84136097666690746"/>
          <c:h val="0.817708333333333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22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5F0-4B34-ABC2-7202AED32F0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75F0-4B34-ABC2-7202AED32F0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75F0-4B34-ABC2-7202AED32F0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5F0-4B34-ABC2-7202AED32F0D}"/>
              </c:ext>
            </c:extLst>
          </c:dPt>
          <c:dPt>
            <c:idx val="4"/>
            <c:bubble3D val="0"/>
            <c:explosion val="24"/>
            <c:spPr>
              <a:solidFill>
                <a:srgbClr val="82B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5F0-4B34-ABC2-7202AED32F0D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75F0-4B34-ABC2-7202AED32F0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5F0-4B34-ABC2-7202AED32F0D}"/>
              </c:ext>
            </c:extLst>
          </c:dPt>
          <c:dPt>
            <c:idx val="7"/>
            <c:bubble3D val="0"/>
            <c:explosion val="37"/>
            <c:spPr>
              <a:solidFill>
                <a:srgbClr val="9966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5F0-4B34-ABC2-7202AED32F0D}"/>
              </c:ext>
            </c:extLst>
          </c:dPt>
          <c:dPt>
            <c:idx val="8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5F0-4B34-ABC2-7202AED32F0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8-75F0-4B34-ABC2-7202AED32F0D}"/>
              </c:ext>
            </c:extLst>
          </c:dPt>
          <c:dPt>
            <c:idx val="10"/>
            <c:bubble3D val="0"/>
            <c:explosion val="29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A-75F0-4B34-ABC2-7202AED32F0D}"/>
              </c:ext>
            </c:extLst>
          </c:dPt>
          <c:dLbls>
            <c:dLbl>
              <c:idx val="0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F19C00D-E41F-4335-A394-5BC99F3C1C4E}" type="CATEGORYNAME">
                      <a:rPr lang="ru-RU" sz="9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sz="9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E550174F-9B90-4DAE-BF46-CA5D0E3AE44F}" type="PERCENTAGE">
                      <a:rPr lang="ru-RU" sz="9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sz="9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5F0-4B34-ABC2-7202AED32F0D}"/>
                </c:ext>
              </c:extLst>
            </c:dLbl>
            <c:dLbl>
              <c:idx val="1"/>
              <c:layout>
                <c:manualLayout>
                  <c:x val="3.153153153153164E-2"/>
                  <c:y val="-8.333333333333338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D60BC79-1E2F-4CD1-B2B5-26E1C8CB3A90}" type="CATEGORYNAME">
                      <a:rPr lang="ru-RU" sz="9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sz="9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044136B0-729D-4C0C-BC93-D445BFF62E68}" type="PERCENTAGE">
                      <a:rPr lang="ru-RU" sz="9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sz="9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5F0-4B34-ABC2-7202AED32F0D}"/>
                </c:ext>
              </c:extLst>
            </c:dLbl>
            <c:dLbl>
              <c:idx val="2"/>
              <c:layout>
                <c:manualLayout>
                  <c:x val="5.5555690601000129E-2"/>
                  <c:y val="5.468770505249341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E9F1028-AD19-4E7F-8408-D61BCC7BB4E4}" type="CATEGORYNAME">
                      <a:rPr lang="ru-RU" sz="900">
                        <a:solidFill>
                          <a:schemeClr val="tx1">
                            <a:lumMod val="95000"/>
                          </a:schemeClr>
                        </a:solidFill>
                      </a:rPr>
                      <a:pPr>
                        <a:defRPr>
                          <a:solidFill>
                            <a:schemeClr val="tx1">
                              <a:lumMod val="95000"/>
                            </a:schemeClr>
                          </a:solidFill>
                        </a:defRPr>
                      </a:pPr>
                      <a:t>[ИМЯ КАТЕГОРИИ]</a:t>
                    </a:fld>
                    <a:r>
                      <a:rPr lang="ru-RU" sz="900" baseline="0" dirty="0">
                        <a:solidFill>
                          <a:schemeClr val="tx1">
                            <a:lumMod val="95000"/>
                          </a:schemeClr>
                        </a:solidFill>
                      </a:rPr>
                      <a:t>
</a:t>
                    </a:r>
                    <a:fld id="{517771F2-6493-4494-8FA4-4FF69BB914DB}" type="PERCENTAGE">
                      <a:rPr lang="ru-RU" sz="900" baseline="0">
                        <a:solidFill>
                          <a:schemeClr val="tx1">
                            <a:lumMod val="95000"/>
                          </a:schemeClr>
                        </a:solidFill>
                      </a:rPr>
                      <a:pPr>
                        <a:defRPr>
                          <a:solidFill>
                            <a:schemeClr val="tx1">
                              <a:lumMod val="95000"/>
                            </a:schemeClr>
                          </a:solidFill>
                        </a:defRPr>
                      </a:pPr>
                      <a:t>[ПРОЦЕНТ]</a:t>
                    </a:fld>
                    <a:endParaRPr lang="ru-RU" sz="900" baseline="0" dirty="0">
                      <a:solidFill>
                        <a:schemeClr val="tx1">
                          <a:lumMod val="9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>
                          <a:lumMod val="9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198875463842882"/>
                      <c:h val="0.12916748687664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5F0-4B34-ABC2-7202AED32F0D}"/>
                </c:ext>
              </c:extLst>
            </c:dLbl>
            <c:dLbl>
              <c:idx val="3"/>
              <c:layout>
                <c:manualLayout>
                  <c:x val="1.5015015015013913E-3"/>
                  <c:y val="0.1796874999999999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706DD9B-C05A-41E5-8FBD-1B5DDD8A30BF}" type="CATEGORYNAME">
                      <a:rPr lang="ru-RU" sz="9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sz="9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2F01EAD-EB72-41CA-8A21-C2EABA04378E}" type="PERCENTAGE">
                      <a:rPr lang="ru-RU" sz="9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sz="9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5F0-4B34-ABC2-7202AED32F0D}"/>
                </c:ext>
              </c:extLst>
            </c:dLbl>
            <c:dLbl>
              <c:idx val="4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B171E74-48ED-42A3-8AFF-7E72B4E61B90}" type="CATEGORYNAME">
                      <a:rPr lang="ru-RU" sz="9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sz="9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82FC3322-016E-48C2-AB4C-8D8AE87512A5}" type="PERCENTAGE">
                      <a:rPr lang="ru-RU" sz="9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sz="9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5F0-4B34-ABC2-7202AED32F0D}"/>
                </c:ext>
              </c:extLst>
            </c:dLbl>
            <c:dLbl>
              <c:idx val="5"/>
              <c:layout>
                <c:manualLayout>
                  <c:x val="-0.11314984709480122"/>
                  <c:y val="1.041666666666657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EB7D9E6-583C-41C4-9921-CA8F621893A2}" type="CATEGORYNAME">
                      <a:rPr lang="ru-RU" sz="9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>
                        <a:solidFill>
                          <a:schemeClr val="tx1"/>
                        </a:solidFill>
                      </a:rPr>
                      <a:t>
</a:t>
                    </a:r>
                    <a:fld id="{A86B1129-D928-4601-AC05-08C6A45D4C5D}" type="PERCENTAGE">
                      <a:rPr lang="ru-RU" sz="9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5F0-4B34-ABC2-7202AED32F0D}"/>
                </c:ext>
              </c:extLst>
            </c:dLbl>
            <c:dLbl>
              <c:idx val="6"/>
              <c:layout>
                <c:manualLayout>
                  <c:x val="3.5912627941544553E-2"/>
                  <c:y val="0.1171874999999999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98682B6-C9C5-48FE-A8C8-BF26C46DEA05}" type="CATEGORYNAME">
                      <a:rPr lang="ru-RU" sz="9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sz="9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83ACF4D3-CE32-441E-9748-B4CBB2068DD2}" type="PERCENTAGE">
                      <a:rPr lang="ru-RU" sz="9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sz="9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3610168341026338"/>
                      <c:h val="6.592396653543307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5F0-4B34-ABC2-7202AED32F0D}"/>
                </c:ext>
              </c:extLst>
            </c:dLbl>
            <c:dLbl>
              <c:idx val="7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342E1EF-A609-474A-B352-7EE4572AF24A}" type="CATEGORYNAME">
                      <a:rPr lang="ru-RU" sz="9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sz="9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FDA2A0E5-6CA1-4D1C-A3F1-76BE2344AB70}" type="PERCENTAGE">
                      <a:rPr lang="ru-RU" sz="9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sz="9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5F0-4B34-ABC2-7202AED32F0D}"/>
                </c:ext>
              </c:extLst>
            </c:dLbl>
            <c:dLbl>
              <c:idx val="8"/>
              <c:layout>
                <c:manualLayout>
                  <c:x val="-2.8735632183908046E-3"/>
                  <c:y val="-2.6041666666666665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61FEA00-4EFD-441E-9977-202A2D916B1C}" type="CATEGORYNAME">
                      <a:rPr lang="ru-RU" sz="9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sz="9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B7AC07F6-14A4-4BB9-B829-C6DEABB4D3C1}" type="PERCENTAGE">
                      <a:rPr lang="ru-RU" sz="9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sz="9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5F0-4B34-ABC2-7202AED32F0D}"/>
                </c:ext>
              </c:extLst>
            </c:dLbl>
            <c:dLbl>
              <c:idx val="9"/>
              <c:layout>
                <c:manualLayout>
                  <c:x val="-6.5749235474006129E-2"/>
                  <c:y val="-0.1328125000000000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6A0AB5F-53F3-4A39-B88D-13250AA1AE88}" type="CATEGORYNAME">
                      <a:rPr lang="ru-RU" sz="9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sz="9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A113DF26-2F1C-4C54-AE01-51AF66001BD4}" type="PERCENTAGE">
                      <a:rPr lang="ru-RU" sz="90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sz="9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5F0-4B34-ABC2-7202AED32F0D}"/>
                </c:ext>
              </c:extLst>
            </c:dLbl>
            <c:dLbl>
              <c:idx val="10"/>
              <c:layout>
                <c:manualLayout>
                  <c:x val="6.5749235474006115E-2"/>
                  <c:y val="-3.12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936320-D734-456B-AFEB-2064AC265D87}" type="CATEGORYNAME">
                      <a:rPr lang="ru-RU" sz="9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sz="900" dirty="0">
                        <a:solidFill>
                          <a:schemeClr val="tx1"/>
                        </a:solidFill>
                      </a:rPr>
                      <a:t>
</a:t>
                    </a:r>
                    <a:fld id="{EB49CF40-BB00-4B3A-BC6D-EB49AF02B643}" type="PERCENTAGE">
                      <a:rPr lang="ru-RU" sz="9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sz="90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5F0-4B34-ABC2-7202AED32F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Нац.безопасность и правоохранительная деят-ть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Межбюджетные трансферты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28595</c:v>
                </c:pt>
                <c:pt idx="1">
                  <c:v>466</c:v>
                </c:pt>
                <c:pt idx="2">
                  <c:v>329</c:v>
                </c:pt>
                <c:pt idx="3">
                  <c:v>4238</c:v>
                </c:pt>
                <c:pt idx="4">
                  <c:v>23221</c:v>
                </c:pt>
                <c:pt idx="5">
                  <c:v>21567</c:v>
                </c:pt>
                <c:pt idx="6">
                  <c:v>500</c:v>
                </c:pt>
                <c:pt idx="7">
                  <c:v>8702</c:v>
                </c:pt>
                <c:pt idx="8">
                  <c:v>8829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F0-4B34-ABC2-7202AED32F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6-21T10:14:19.599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0.11207</cdr:x>
      <cdr:y>0.0597</cdr:y>
    </cdr:from>
    <cdr:to>
      <cdr:x>0.18103</cdr:x>
      <cdr:y>0.13433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EB3EB36-3FB0-48EE-A6F4-13D14805A47A}"/>
            </a:ext>
          </a:extLst>
        </cdr:cNvPr>
        <cdr:cNvSpPr txBox="1"/>
      </cdr:nvSpPr>
      <cdr:spPr>
        <a:xfrm xmlns:a="http://schemas.openxmlformats.org/drawingml/2006/main">
          <a:off x="990600" y="304800"/>
          <a:ext cx="6096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0.11207</cdr:x>
      <cdr:y>0</cdr:y>
    </cdr:from>
    <cdr:to>
      <cdr:x>0.18103</cdr:x>
      <cdr:y>0.13433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BA709272-1BF0-4771-828B-791029C73641}"/>
            </a:ext>
          </a:extLst>
        </cdr:cNvPr>
        <cdr:cNvSpPr txBox="1"/>
      </cdr:nvSpPr>
      <cdr:spPr>
        <a:xfrm xmlns:a="http://schemas.openxmlformats.org/drawingml/2006/main">
          <a:off x="990600" y="0"/>
          <a:ext cx="6096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0.09914</cdr:x>
      <cdr:y>0.28463</cdr:y>
    </cdr:from>
    <cdr:to>
      <cdr:x>0.2112</cdr:x>
      <cdr:y>0.36519</cdr:y>
    </cdr:to>
    <cdr:sp macro="" textlink="">
      <cdr:nvSpPr>
        <cdr:cNvPr id="10" name="Выноска: стрелка вниз 9">
          <a:extLst xmlns:a="http://schemas.openxmlformats.org/drawingml/2006/main">
            <a:ext uri="{FF2B5EF4-FFF2-40B4-BE49-F238E27FC236}">
              <a16:creationId xmlns:a16="http://schemas.microsoft.com/office/drawing/2014/main" id="{80F9D582-F1B3-4EF3-96C0-D3BF1EF74192}"/>
            </a:ext>
          </a:extLst>
        </cdr:cNvPr>
        <cdr:cNvSpPr/>
      </cdr:nvSpPr>
      <cdr:spPr>
        <a:xfrm xmlns:a="http://schemas.openxmlformats.org/drawingml/2006/main">
          <a:off x="876299" y="1301325"/>
          <a:ext cx="990520" cy="368320"/>
        </a:xfrm>
        <a:prstGeom xmlns:a="http://schemas.openxmlformats.org/drawingml/2006/main" prst="downArrowCallout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b="1" dirty="0">
              <a:solidFill>
                <a:schemeClr val="bg1"/>
              </a:solidFill>
            </a:rPr>
            <a:t>96 251,5</a:t>
          </a:r>
          <a:endParaRPr lang="ru-RU" b="1" dirty="0"/>
        </a:p>
      </cdr:txBody>
    </cdr:sp>
  </cdr:relSizeAnchor>
  <cdr:relSizeAnchor xmlns:cdr="http://schemas.openxmlformats.org/drawingml/2006/chartDrawing">
    <cdr:from>
      <cdr:x>0.19397</cdr:x>
      <cdr:y>0.21796</cdr:y>
    </cdr:from>
    <cdr:to>
      <cdr:x>0.30603</cdr:x>
      <cdr:y>0.3013</cdr:y>
    </cdr:to>
    <cdr:sp macro="" textlink="">
      <cdr:nvSpPr>
        <cdr:cNvPr id="11" name="Выноска: стрелка вниз 10">
          <a:extLst xmlns:a="http://schemas.openxmlformats.org/drawingml/2006/main">
            <a:ext uri="{FF2B5EF4-FFF2-40B4-BE49-F238E27FC236}">
              <a16:creationId xmlns:a16="http://schemas.microsoft.com/office/drawing/2014/main" id="{14E7C624-8C0C-44C2-AFC4-2E450DF43160}"/>
            </a:ext>
          </a:extLst>
        </cdr:cNvPr>
        <cdr:cNvSpPr/>
      </cdr:nvSpPr>
      <cdr:spPr>
        <a:xfrm xmlns:a="http://schemas.openxmlformats.org/drawingml/2006/main">
          <a:off x="1714499" y="996525"/>
          <a:ext cx="990600" cy="381000"/>
        </a:xfrm>
        <a:prstGeom xmlns:a="http://schemas.openxmlformats.org/drawingml/2006/main" prst="downArrowCallout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b="1" dirty="0">
              <a:solidFill>
                <a:schemeClr val="bg1"/>
              </a:solidFill>
            </a:rPr>
            <a:t>96 251,5</a:t>
          </a:r>
        </a:p>
      </cdr:txBody>
    </cdr:sp>
  </cdr:relSizeAnchor>
  <cdr:relSizeAnchor xmlns:cdr="http://schemas.openxmlformats.org/drawingml/2006/chartDrawing">
    <cdr:from>
      <cdr:x>0.3319</cdr:x>
      <cdr:y>0.8013</cdr:y>
    </cdr:from>
    <cdr:to>
      <cdr:x>0.42673</cdr:x>
      <cdr:y>0.88463</cdr:y>
    </cdr:to>
    <cdr:sp macro="" textlink="">
      <cdr:nvSpPr>
        <cdr:cNvPr id="12" name="Выноска: стрелка вниз 11">
          <a:extLst xmlns:a="http://schemas.openxmlformats.org/drawingml/2006/main">
            <a:ext uri="{FF2B5EF4-FFF2-40B4-BE49-F238E27FC236}">
              <a16:creationId xmlns:a16="http://schemas.microsoft.com/office/drawing/2014/main" id="{05F16B93-CFA9-4380-8BD7-15C9253C6A40}"/>
            </a:ext>
          </a:extLst>
        </cdr:cNvPr>
        <cdr:cNvSpPr/>
      </cdr:nvSpPr>
      <cdr:spPr>
        <a:xfrm xmlns:a="http://schemas.openxmlformats.org/drawingml/2006/main">
          <a:off x="2933699" y="3663525"/>
          <a:ext cx="838209" cy="380985"/>
        </a:xfrm>
        <a:prstGeom xmlns:a="http://schemas.openxmlformats.org/drawingml/2006/main" prst="downArrowCallout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b="1" dirty="0">
              <a:solidFill>
                <a:schemeClr val="bg1"/>
              </a:solidFill>
            </a:rPr>
            <a:t>148,5</a:t>
          </a:r>
        </a:p>
      </cdr:txBody>
    </cdr:sp>
  </cdr:relSizeAnchor>
  <cdr:relSizeAnchor xmlns:cdr="http://schemas.openxmlformats.org/drawingml/2006/chartDrawing">
    <cdr:from>
      <cdr:x>0.40948</cdr:x>
      <cdr:y>0.66796</cdr:y>
    </cdr:from>
    <cdr:to>
      <cdr:x>0.52155</cdr:x>
      <cdr:y>0.7513</cdr:y>
    </cdr:to>
    <cdr:sp macro="" textlink="">
      <cdr:nvSpPr>
        <cdr:cNvPr id="13" name="Выноска: стрелка вниз 12">
          <a:extLst xmlns:a="http://schemas.openxmlformats.org/drawingml/2006/main">
            <a:ext uri="{FF2B5EF4-FFF2-40B4-BE49-F238E27FC236}">
              <a16:creationId xmlns:a16="http://schemas.microsoft.com/office/drawing/2014/main" id="{2FA40A32-5AEB-4665-9C92-3E22F50A5EF8}"/>
            </a:ext>
          </a:extLst>
        </cdr:cNvPr>
        <cdr:cNvSpPr/>
      </cdr:nvSpPr>
      <cdr:spPr>
        <a:xfrm xmlns:a="http://schemas.openxmlformats.org/drawingml/2006/main">
          <a:off x="3619500" y="3053925"/>
          <a:ext cx="990600" cy="381000"/>
        </a:xfrm>
        <a:prstGeom xmlns:a="http://schemas.openxmlformats.org/drawingml/2006/main" prst="downArrowCallout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b="1" dirty="0">
              <a:solidFill>
                <a:schemeClr val="bg1"/>
              </a:solidFill>
            </a:rPr>
            <a:t>2 330,5</a:t>
          </a:r>
        </a:p>
      </cdr:txBody>
    </cdr:sp>
  </cdr:relSizeAnchor>
  <cdr:relSizeAnchor xmlns:cdr="http://schemas.openxmlformats.org/drawingml/2006/chartDrawing">
    <cdr:from>
      <cdr:x>0.55603</cdr:x>
      <cdr:y>0.21796</cdr:y>
    </cdr:from>
    <cdr:to>
      <cdr:x>0.65948</cdr:x>
      <cdr:y>0.3013</cdr:y>
    </cdr:to>
    <cdr:sp macro="" textlink="">
      <cdr:nvSpPr>
        <cdr:cNvPr id="5" name="Выноска: стрелка вниз 4">
          <a:extLst xmlns:a="http://schemas.openxmlformats.org/drawingml/2006/main">
            <a:ext uri="{FF2B5EF4-FFF2-40B4-BE49-F238E27FC236}">
              <a16:creationId xmlns:a16="http://schemas.microsoft.com/office/drawing/2014/main" id="{B0ECA5BB-23C5-44D2-90EA-441400A9E80B}"/>
            </a:ext>
          </a:extLst>
        </cdr:cNvPr>
        <cdr:cNvSpPr/>
      </cdr:nvSpPr>
      <cdr:spPr>
        <a:xfrm xmlns:a="http://schemas.openxmlformats.org/drawingml/2006/main">
          <a:off x="4914899" y="996525"/>
          <a:ext cx="914400" cy="381000"/>
        </a:xfrm>
        <a:prstGeom xmlns:a="http://schemas.openxmlformats.org/drawingml/2006/main" prst="downArrowCallout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b="1" dirty="0">
              <a:solidFill>
                <a:schemeClr val="bg1"/>
              </a:solidFill>
            </a:rPr>
            <a:t>96 400,0</a:t>
          </a:r>
        </a:p>
      </cdr:txBody>
    </cdr:sp>
  </cdr:relSizeAnchor>
  <cdr:relSizeAnchor xmlns:cdr="http://schemas.openxmlformats.org/drawingml/2006/chartDrawing">
    <cdr:from>
      <cdr:x>0.64224</cdr:x>
      <cdr:y>0.1513</cdr:y>
    </cdr:from>
    <cdr:to>
      <cdr:x>0.74569</cdr:x>
      <cdr:y>0.23463</cdr:y>
    </cdr:to>
    <cdr:sp macro="" textlink="">
      <cdr:nvSpPr>
        <cdr:cNvPr id="7" name="Выноска: стрелка вниз 6">
          <a:extLst xmlns:a="http://schemas.openxmlformats.org/drawingml/2006/main">
            <a:ext uri="{FF2B5EF4-FFF2-40B4-BE49-F238E27FC236}">
              <a16:creationId xmlns:a16="http://schemas.microsoft.com/office/drawing/2014/main" id="{CC3FF02C-9BA6-471C-AA43-397264A7193B}"/>
            </a:ext>
          </a:extLst>
        </cdr:cNvPr>
        <cdr:cNvSpPr/>
      </cdr:nvSpPr>
      <cdr:spPr>
        <a:xfrm xmlns:a="http://schemas.openxmlformats.org/drawingml/2006/main">
          <a:off x="5676899" y="691725"/>
          <a:ext cx="914400" cy="381000"/>
        </a:xfrm>
        <a:prstGeom xmlns:a="http://schemas.openxmlformats.org/drawingml/2006/main" prst="downArrowCallout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/>
            <a:t>9</a:t>
          </a:r>
          <a:r>
            <a:rPr lang="ru-RU" b="1" dirty="0">
              <a:solidFill>
                <a:schemeClr val="bg1"/>
              </a:solidFill>
            </a:rPr>
            <a:t>98 582,0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4" tIns="45826" rIns="91654" bIns="45826" numCol="1" anchor="t" anchorCtr="0" compatLnSpc="1">
            <a:prstTxWarp prst="textNoShape">
              <a:avLst/>
            </a:prstTxWarp>
          </a:bodyPr>
          <a:lstStyle>
            <a:lvl1pPr defTabSz="914084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4" tIns="45826" rIns="91654" bIns="45826" numCol="1" anchor="t" anchorCtr="0" compatLnSpc="1">
            <a:prstTxWarp prst="textNoShape">
              <a:avLst/>
            </a:prstTxWarp>
          </a:bodyPr>
          <a:lstStyle>
            <a:lvl1pPr algn="r" defTabSz="914084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5F6A7CA-7266-47ED-9F03-2F43FF32FC27}" type="datetimeFigureOut">
              <a:rPr lang="ru-RU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40863"/>
            <a:ext cx="294798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4" tIns="45826" rIns="91654" bIns="45826" numCol="1" anchor="b" anchorCtr="0" compatLnSpc="1">
            <a:prstTxWarp prst="textNoShape">
              <a:avLst/>
            </a:prstTxWarp>
          </a:bodyPr>
          <a:lstStyle>
            <a:lvl1pPr defTabSz="914084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4" tIns="45826" rIns="91654" bIns="45826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pPr>
              <a:defRPr/>
            </a:pPr>
            <a:fld id="{7C07C2C2-115A-4CFE-A2EA-EF2A041C44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1244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4" tIns="45826" rIns="91654" bIns="45826" numCol="1" anchor="t" anchorCtr="0" compatLnSpc="1">
            <a:prstTxWarp prst="textNoShape">
              <a:avLst/>
            </a:prstTxWarp>
          </a:bodyPr>
          <a:lstStyle>
            <a:lvl1pPr defTabSz="914084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4" tIns="45826" rIns="91654" bIns="45826" numCol="1" anchor="t" anchorCtr="0" compatLnSpc="1">
            <a:prstTxWarp prst="textNoShape">
              <a:avLst/>
            </a:prstTxWarp>
          </a:bodyPr>
          <a:lstStyle>
            <a:lvl1pPr algn="r" defTabSz="914084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7046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4" tIns="45826" rIns="91654" bIns="458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798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4" tIns="45826" rIns="91654" bIns="45826" numCol="1" anchor="b" anchorCtr="0" compatLnSpc="1">
            <a:prstTxWarp prst="textNoShape">
              <a:avLst/>
            </a:prstTxWarp>
          </a:bodyPr>
          <a:lstStyle>
            <a:lvl1pPr defTabSz="914084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4" tIns="45826" rIns="91654" bIns="45826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18016EB-BDCD-4D1C-9C0C-A7B3250079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081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45918A-7D25-4C6A-81D0-188DAB387B66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F663E-270E-42C7-81E5-C9D8482C3E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25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3F545A-A8D6-4D14-9DF2-9BFBACF7972B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1EB6AC-50BF-4FD4-ACCC-FE9B9B0659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74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3F545A-A8D6-4D14-9DF2-9BFBACF7972B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1EB6AC-50BF-4FD4-ACCC-FE9B9B0659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213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3F545A-A8D6-4D14-9DF2-9BFBACF7972B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1EB6AC-50BF-4FD4-ACCC-FE9B9B0659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1734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3F545A-A8D6-4D14-9DF2-9BFBACF7972B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1EB6AC-50BF-4FD4-ACCC-FE9B9B0659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288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3F545A-A8D6-4D14-9DF2-9BFBACF7972B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1EB6AC-50BF-4FD4-ACCC-FE9B9B0659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921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3F545A-A8D6-4D14-9DF2-9BFBACF7972B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1EB6AC-50BF-4FD4-ACCC-FE9B9B0659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22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A5C674-38AB-4E58-AA69-C66F7708CE01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E5564-9F0E-4534-ADC9-63D270A7A8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206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2734FB-955A-4F21-8262-180023AE54A7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F9E539-89C5-4D68-9DA5-00BA780A7C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15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D2265B-06FB-4357-8078-6E02A8A48516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DB6E5-E18A-427B-AEE9-12E4624F9B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2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B933F-DC8F-45E1-BB32-7FC0A2D47B87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7621E1-13FD-4EA9-9EE1-8A061BCE12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34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526BD4-AF88-451E-BCC2-E671B1FB9B05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290C0-54F7-4175-A5B3-2CA0D47DF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11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BBFA87-6253-421F-9202-0807F6C676F5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2CA4E-F674-405C-A454-BF94C7E15B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88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BEB72C-A021-468A-BFAF-F1A78D6D4C35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39D739-88BA-47CE-A4C5-09039DA2AD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806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A671EB-FE1F-4670-B7C9-1BBE0D9A039C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CDF29-B84F-4361-A0AE-B5FC411664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190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0F99A2-5385-479C-AB75-2B98EA305F3B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7858B-D7AF-4550-8C60-875D11A738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43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A741A0-5125-4A8A-B1D1-B15ABC8758D3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CDD18-1271-44C5-B866-554E8B3582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720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3E3F545A-A8D6-4D14-9DF2-9BFBACF7972B}" type="datetime1">
              <a:rPr lang="ru-RU" smtClean="0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E1EB6AC-50BF-4FD4-ACCC-FE9B9B0659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4624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96" r:id="rId1"/>
    <p:sldLayoutId id="2147484797" r:id="rId2"/>
    <p:sldLayoutId id="2147484798" r:id="rId3"/>
    <p:sldLayoutId id="2147484799" r:id="rId4"/>
    <p:sldLayoutId id="2147484800" r:id="rId5"/>
    <p:sldLayoutId id="2147484801" r:id="rId6"/>
    <p:sldLayoutId id="2147484802" r:id="rId7"/>
    <p:sldLayoutId id="2147484803" r:id="rId8"/>
    <p:sldLayoutId id="2147484804" r:id="rId9"/>
    <p:sldLayoutId id="2147484805" r:id="rId10"/>
    <p:sldLayoutId id="2147484806" r:id="rId11"/>
    <p:sldLayoutId id="2147484807" r:id="rId12"/>
    <p:sldLayoutId id="2147484808" r:id="rId13"/>
    <p:sldLayoutId id="2147484809" r:id="rId14"/>
    <p:sldLayoutId id="2147484810" r:id="rId15"/>
    <p:sldLayoutId id="2147484811" r:id="rId16"/>
    <p:sldLayoutId id="2147484812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gradFill>
          <a:gsLst>
            <a:gs pos="0">
              <a:schemeClr val="accent5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1317" y="1066801"/>
            <a:ext cx="7924800" cy="4678934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ru-RU" sz="2800" b="1" kern="1200" cap="all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Бюджет для граждан </a:t>
            </a:r>
            <a:br>
              <a:rPr lang="ru-RU" sz="2800" b="1" kern="1200" cap="all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</a:br>
            <a:r>
              <a:rPr lang="ru-RU" sz="2400" b="1" kern="1200" cap="all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внесение изменений в решение о бюджете сельского поселения </a:t>
            </a:r>
            <a:br>
              <a:rPr lang="ru-RU" sz="2400" b="1" kern="1200" cap="all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</a:br>
            <a:r>
              <a:rPr lang="ru-RU" sz="2400" b="1" kern="1200" cap="all" dirty="0" err="1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Ульт-Ягун</a:t>
            </a:r>
            <a:r>
              <a:rPr lang="ru-RU" sz="2400" b="1" kern="1200" cap="all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  на 2021 год </a:t>
            </a:r>
            <a:br>
              <a:rPr lang="ru-RU" sz="2400" b="1" kern="1200" cap="all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</a:br>
            <a:r>
              <a:rPr lang="ru-RU" sz="2400" b="1" kern="1200" cap="all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и на плановый период</a:t>
            </a:r>
            <a:br>
              <a:rPr lang="ru-RU" sz="2400" b="1" kern="1200" cap="all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</a:br>
            <a:r>
              <a:rPr lang="ru-RU" sz="2400" b="1" kern="1200" cap="all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 2022 и 2023 годов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52600"/>
            <a:ext cx="7540625" cy="4724399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1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41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26" name="Picture 2" descr="1 Герб цвет [Converted]">
            <a:extLst>
              <a:ext uri="{FF2B5EF4-FFF2-40B4-BE49-F238E27FC236}">
                <a16:creationId xmlns:a16="http://schemas.microsoft.com/office/drawing/2014/main" id="{E509FCCC-1606-450C-94A4-B363312CD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18" r="1146"/>
          <a:stretch>
            <a:fillRect/>
          </a:stretch>
        </p:blipFill>
        <p:spPr bwMode="auto">
          <a:xfrm>
            <a:off x="41542" y="45282"/>
            <a:ext cx="1939658" cy="170731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Таблица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817569"/>
              </p:ext>
            </p:extLst>
          </p:nvPr>
        </p:nvGraphicFramePr>
        <p:xfrm>
          <a:off x="228600" y="1219200"/>
          <a:ext cx="8763000" cy="541019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75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151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u="none" strike="noStrike" dirty="0"/>
                        <a:t>Наименование 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latin typeface="+mn-lt"/>
                      </a:endParaRPr>
                    </a:p>
                  </a:txBody>
                  <a:tcPr marL="8298" marR="8298" marT="8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Первоначальный 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изменение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План с учетом изменений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17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Общегосударственные  вопросы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28 595,1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521,9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u="none" strike="noStrike" dirty="0">
                          <a:effectLst/>
                        </a:rPr>
                        <a:t>29 117,0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17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>
                          <a:effectLst/>
                        </a:rPr>
                        <a:t>Национальная  оборона</a:t>
                      </a:r>
                      <a:endParaRPr lang="ru-RU" sz="1200" b="1" i="0" u="none" strike="noStrike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466,4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u="none" strike="noStrike" dirty="0">
                          <a:effectLst/>
                        </a:rPr>
                        <a:t>466,1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94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329,7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u="none" strike="noStrike" dirty="0">
                          <a:effectLst/>
                        </a:rPr>
                        <a:t>283,9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17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Национальная экономика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4 238,5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u="none" strike="noStrike" dirty="0">
                          <a:effectLst/>
                        </a:rPr>
                        <a:t>5 227,5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17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Жилищно-коммунальное хозяйство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23 221,0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554,7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u="none" strike="noStrike" dirty="0">
                          <a:effectLst/>
                        </a:rPr>
                        <a:t>23 775,7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>
                          <a:effectLst/>
                        </a:rPr>
                        <a:t>Охрана окружающей среды</a:t>
                      </a:r>
                      <a:endParaRPr lang="ru-RU" sz="1200" b="1" i="0" u="none" strike="noStrike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0,80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u="none" strike="noStrike" dirty="0">
                          <a:effectLst/>
                        </a:rPr>
                        <a:t>0,8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17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Образование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59,8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45,9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u="none" strike="noStrike" dirty="0">
                          <a:effectLst/>
                        </a:rPr>
                        <a:t>105,7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17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>
                          <a:effectLst/>
                        </a:rPr>
                        <a:t>Культура и кинематография</a:t>
                      </a:r>
                      <a:endParaRPr lang="ru-RU" sz="1200" b="1" i="0" u="none" strike="noStrike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21 567,6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709,5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u="none" strike="noStrike" dirty="0">
                          <a:effectLst/>
                        </a:rPr>
                        <a:t>22 277,1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17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>
                          <a:effectLst/>
                        </a:rPr>
                        <a:t>Социальная политика</a:t>
                      </a:r>
                      <a:endParaRPr lang="ru-RU" sz="1200" b="1" i="0" u="none" strike="noStrike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240,00</a:t>
                      </a:r>
                      <a:endParaRPr lang="ru-RU" sz="1100" b="1" i="0" u="none" strike="noStrike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u="none" strike="noStrike" dirty="0">
                          <a:effectLst/>
                        </a:rPr>
                        <a:t>240,0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17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>
                          <a:effectLst/>
                        </a:rPr>
                        <a:t>Физическая  культура  и  спорт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8 702,8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350,0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u="none" strike="noStrike" dirty="0">
                          <a:effectLst/>
                        </a:rPr>
                        <a:t>9 052,8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17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>
                          <a:effectLst/>
                        </a:rPr>
                        <a:t>Прочие межбюджетные трансферты общего характера</a:t>
                      </a:r>
                      <a:endParaRPr lang="ru-RU" sz="1200" b="1" i="0" u="none" strike="noStrike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8 829,8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u="none" strike="noStrike" dirty="0">
                          <a:effectLst/>
                        </a:rPr>
                        <a:t>8 829,8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817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u="none" strike="noStrike" dirty="0">
                          <a:effectLst/>
                        </a:rPr>
                        <a:t>ВСЕГО 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u="none" strike="noStrike" dirty="0">
                          <a:effectLst/>
                        </a:rPr>
                        <a:t>96 251,5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u="none" strike="noStrike" dirty="0">
                          <a:effectLst/>
                        </a:rPr>
                        <a:t>2 182,0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u="none" strike="noStrike" dirty="0">
                          <a:effectLst/>
                        </a:rPr>
                        <a:t>98 433,5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F16B2D34-E5DC-4444-ACB8-784B6E17D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7" y="139700"/>
            <a:ext cx="9144000" cy="850900"/>
          </a:xfrm>
          <a:prstGeom prst="roundRect">
            <a:avLst>
              <a:gd name="adj" fmla="val 21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732" tIns="46367" rIns="92732" bIns="46367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Ведомственная структура расходов бюджета на 2021 (</a:t>
            </a:r>
            <a:r>
              <a:rPr lang="ru-RU" sz="2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kern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                                                                                                    				</a:t>
            </a:r>
            <a:b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						  </a:t>
            </a:r>
            <a:endParaRPr lang="ru-RU" sz="11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Таблица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309903"/>
              </p:ext>
            </p:extLst>
          </p:nvPr>
        </p:nvGraphicFramePr>
        <p:xfrm>
          <a:off x="190499" y="1219200"/>
          <a:ext cx="8763001" cy="561213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5067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919018267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1174849297"/>
                    </a:ext>
                  </a:extLst>
                </a:gridCol>
              </a:tblGrid>
              <a:tr h="56898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u="none" strike="noStrike" dirty="0"/>
                        <a:t>Наименование 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latin typeface="+mn-lt"/>
                      </a:endParaRPr>
                    </a:p>
                  </a:txBody>
                  <a:tcPr marL="8298" marR="8298" marT="8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Первоначальный 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изменение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План с учетом изменений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4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ИНЫЕ МЕЖБЮДЖЕТНЫЕ ТРАНСФЕРЫ, ВСЕГО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u="none" strike="noStrike" dirty="0">
                          <a:effectLst/>
                        </a:rPr>
                        <a:t>74 041,6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148,5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u="none" strike="noStrike" dirty="0">
                          <a:effectLst/>
                        </a:rPr>
                        <a:t>74 190,1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37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Иные межбюджетные трансферты (гранты) за достижение социально-экономических показателей</a:t>
                      </a:r>
                      <a:endParaRPr lang="ru-RU" sz="11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38 754,3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38 754,3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Иные межбюджетные трансферты на содействие обеспечению сбалансированности бюджетов поселений</a:t>
                      </a:r>
                      <a:endParaRPr lang="ru-RU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8 829,8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8 829,8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Иные межбюджетные трансферты за счет средств субсидии на создание условий для деятельности народных дружин</a:t>
                      </a:r>
                      <a:endParaRPr lang="ru-RU" sz="11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31,5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31,5</a:t>
                      </a:r>
                      <a:endParaRPr lang="ru-RU" sz="12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Иные межбюджетные трансферты на </a:t>
                      </a:r>
                      <a:r>
                        <a:rPr lang="ru-RU" sz="1100" u="none" strike="noStrike" dirty="0" err="1">
                          <a:effectLst/>
                        </a:rPr>
                        <a:t>софинансирование</a:t>
                      </a:r>
                      <a:r>
                        <a:rPr lang="ru-RU" sz="1100" u="none" strike="noStrike" dirty="0">
                          <a:effectLst/>
                        </a:rPr>
                        <a:t> субсидии на создание условий для деятельности народных дружин</a:t>
                      </a:r>
                      <a:endParaRPr lang="ru-RU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31,5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31,5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Иные межбюджетные трансферты на обустройство пожарных разрывов и минерализованных полос на территории населённых пунктов Сургутского района</a:t>
                      </a:r>
                      <a:endParaRPr lang="ru-RU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57,3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57,3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Иные межбюджетные трансферты на текущий ремонт в многоквартирных домах, непригодных для проживания</a:t>
                      </a:r>
                      <a:endParaRPr lang="ru-RU" sz="11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582,3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582,3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Иные межбюджетные трансферты на улучшение материально-технической базы, в том числе оснащение инвентарём и оборудованием, не входящим в проектную документацию, объекта "Клуб на 50 мест в </a:t>
                      </a:r>
                      <a:r>
                        <a:rPr lang="ru-RU" sz="1100" u="none" strike="noStrike" dirty="0" err="1">
                          <a:effectLst/>
                        </a:rPr>
                        <a:t>п.Тром-Аган</a:t>
                      </a:r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endParaRPr lang="ru-RU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5 688,9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5 688,9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</a:rPr>
                        <a:t>Иные межбюджетные трансферты на благоустройство мест общего пользования территорий поселений из местного бюджета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effectLst/>
                        <a:latin typeface="Arial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20 000,0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20 000,0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</a:rPr>
                        <a:t>Иные межбюджетные трансферты на мероприятия по сохранению и популяризации традиционного быта коренных малочисленных народов Севера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66,0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66,0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02132834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1FA4E039-3A1E-4881-8A71-C0A9EDE05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7" y="139700"/>
            <a:ext cx="9144000" cy="850900"/>
          </a:xfrm>
          <a:prstGeom prst="roundRect">
            <a:avLst>
              <a:gd name="adj" fmla="val 21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732" tIns="46367" rIns="92732" bIns="46367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anose="02020603050405020304" pitchFamily="18" charset="0"/>
              </a:rPr>
              <a:t>Объем межбюджетных трансфертов, получаемых из других бюджетов в бюджет сельского поселения </a:t>
            </a:r>
            <a:r>
              <a:rPr lang="ru-RU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anose="02020603050405020304" pitchFamily="18" charset="0"/>
              </a:rPr>
              <a:t>Ульт-Ягун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anose="02020603050405020304" pitchFamily="18" charset="0"/>
              </a:rPr>
              <a:t> на 2021 (</a:t>
            </a:r>
            <a:r>
              <a:rPr lang="ru-RU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anose="02020603050405020304" pitchFamily="18" charset="0"/>
              </a:rPr>
              <a:t>тыс.рублей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anose="02020603050405020304" pitchFamily="18" charset="0"/>
              </a:rPr>
              <a:t>)</a:t>
            </a:r>
            <a:b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</a:b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                                                                                                    				</a:t>
            </a:r>
            <a:b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						  </a:t>
            </a:r>
            <a:endParaRPr lang="ru-RU" sz="11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Таблица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146563"/>
              </p:ext>
            </p:extLst>
          </p:nvPr>
        </p:nvGraphicFramePr>
        <p:xfrm>
          <a:off x="190499" y="1219200"/>
          <a:ext cx="8763001" cy="178056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5067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919018267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1174849297"/>
                    </a:ext>
                  </a:extLst>
                </a:gridCol>
              </a:tblGrid>
              <a:tr h="56898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u="none" strike="noStrike" dirty="0"/>
                        <a:t>Наименование </a:t>
                      </a:r>
                      <a:endParaRPr lang="ru-RU" sz="1100" b="1" i="0" u="none" strike="noStrike" dirty="0">
                        <a:solidFill>
                          <a:srgbClr val="003366"/>
                        </a:solidFill>
                        <a:latin typeface="+mn-lt"/>
                      </a:endParaRPr>
                    </a:p>
                  </a:txBody>
                  <a:tcPr marL="8298" marR="8298" marT="82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Первоначальный 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изменение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План с учетом изменений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</a:rPr>
                        <a:t>Иные межбюджетные трансферты на реализацию наказов избирателей депутатам Думы Ханты-Мансийского автономного округа-Югры (моноблоки для МКУК «</a:t>
                      </a:r>
                      <a:r>
                        <a:rPr lang="ru-RU" sz="1100" u="none" strike="noStrike" dirty="0" err="1">
                          <a:effectLst/>
                        </a:rPr>
                        <a:t>Ульт-Ягунский</a:t>
                      </a:r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</a:rPr>
                        <a:t>ЦДиТ</a:t>
                      </a:r>
                      <a:r>
                        <a:rPr lang="ru-RU" sz="1100" u="none" strike="noStrike" dirty="0">
                          <a:effectLst/>
                        </a:rPr>
                        <a:t>»)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73,0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73,0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effectLst/>
                        </a:rPr>
                        <a:t>Иные межбюджетные трансферты на реализацию наказов избирателей депутатам Думы Ханты-Мансийского автономного округа-Югры (спортивное оборудование и инвентарь для МКУ «</a:t>
                      </a:r>
                      <a:r>
                        <a:rPr lang="ru-RU" sz="1100" u="none" strike="noStrike" dirty="0" err="1">
                          <a:effectLst/>
                        </a:rPr>
                        <a:t>Ульт-Ягунский</a:t>
                      </a:r>
                      <a:r>
                        <a:rPr lang="ru-RU" sz="1100" u="none" strike="noStrike" dirty="0">
                          <a:effectLst/>
                        </a:rPr>
                        <a:t> КСК «Максимум»)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75,5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75,5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02132834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1FA4E039-3A1E-4881-8A71-C0A9EDE05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7" y="139700"/>
            <a:ext cx="9144000" cy="850900"/>
          </a:xfrm>
          <a:prstGeom prst="roundRect">
            <a:avLst>
              <a:gd name="adj" fmla="val 21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732" tIns="46367" rIns="92732" bIns="46367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anose="02020603050405020304" pitchFamily="18" charset="0"/>
              </a:rPr>
              <a:t>Объем межбюджетных трансфертов, получаемых из других бюджетов в бюджет сельского поселения </a:t>
            </a:r>
            <a:r>
              <a:rPr lang="ru-RU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anose="02020603050405020304" pitchFamily="18" charset="0"/>
              </a:rPr>
              <a:t>Ульт-Ягун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anose="02020603050405020304" pitchFamily="18" charset="0"/>
              </a:rPr>
              <a:t> на 2021 (</a:t>
            </a:r>
            <a:r>
              <a:rPr lang="ru-RU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anose="02020603050405020304" pitchFamily="18" charset="0"/>
              </a:rPr>
              <a:t>тыс.рублей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anose="02020603050405020304" pitchFamily="18" charset="0"/>
              </a:rPr>
              <a:t>)</a:t>
            </a:r>
            <a:b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</a:b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                                                                                                    				</a:t>
            </a:r>
            <a:b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						  </a:t>
            </a:r>
            <a:endParaRPr lang="ru-RU" sz="11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871057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0" y="2362200"/>
            <a:ext cx="7772400" cy="1920875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Спасибо за внимание!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09600" y="4337304"/>
            <a:ext cx="4038600" cy="1920875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подготовлена администрацией сельского поселения </a:t>
            </a:r>
            <a:r>
              <a:rPr lang="ru-RU" sz="16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Ульт-Ягун</a:t>
            </a:r>
            <a:r>
              <a:rPr lang="ru-RU" sz="1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defRPr/>
            </a:pPr>
            <a:r>
              <a:rPr lang="ru-RU" sz="16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вопросами и предложениями обращаться по тел.: (3462) 55-03-08, (3462) 55-03-14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E4ACA24-853C-4BB7-A1BC-B9CEA7131203}"/>
              </a:ext>
            </a:extLst>
          </p:cNvPr>
          <p:cNvSpPr/>
          <p:nvPr/>
        </p:nvSpPr>
        <p:spPr>
          <a:xfrm>
            <a:off x="914400" y="-425901"/>
            <a:ext cx="7848600" cy="5724644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0" cap="all" spc="0" normalizeH="0" baseline="0" noProof="0" dirty="0">
              <a:ln w="3175" cmpd="sng"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kern="0" cap="all" dirty="0">
              <a:ln w="3175" cmpd="sng"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0" cap="all" spc="0" normalizeH="0" baseline="0" noProof="0" dirty="0">
              <a:ln w="3175" cmpd="sng"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kern="0" cap="all" dirty="0">
              <a:ln w="3175" cmpd="sng"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0" cap="all" spc="0" normalizeH="0" baseline="0" noProof="0" dirty="0">
              <a:ln w="3175" cmpd="sng"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kern="0" cap="all" dirty="0">
              <a:ln w="3175" cmpd="sng"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/>
              <a:ea typeface="+mj-ea"/>
              <a:cs typeface="+mj-cs"/>
            </a:endParaRPr>
          </a:p>
          <a:p>
            <a:pPr algn="ctr"/>
            <a:r>
              <a:rPr kumimoji="0" lang="ru-RU" sz="2400" b="1" i="0" u="none" strike="noStrike" kern="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Бюджет для граждан                                    </a:t>
            </a:r>
            <a:br>
              <a:rPr kumimoji="0" lang="ru-RU" sz="2400" b="1" i="0" u="none" strike="noStrike" kern="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u-RU" sz="2400" b="1" i="0" u="none" strike="noStrike" kern="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подготовлен на основании:</a:t>
            </a:r>
            <a:br>
              <a:rPr kumimoji="0" lang="ru-RU" sz="2400" b="1" i="0" u="none" strike="noStrike" kern="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u-RU" sz="2400" b="1" i="0" u="none" strike="noStrike" kern="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решения совета депутатов сельского поселения </a:t>
            </a:r>
            <a:r>
              <a:rPr kumimoji="0" lang="ru-RU" sz="2400" b="1" i="0" u="none" strike="noStrike" kern="0" cap="all" spc="0" normalizeH="0" baseline="0" noProof="0" dirty="0" err="1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ульт-ягун</a:t>
            </a:r>
            <a:r>
              <a:rPr kumimoji="0" lang="ru-RU" sz="2400" b="1" i="0" u="none" strike="noStrike" kern="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 от 09.04.2021 № 133</a:t>
            </a:r>
          </a:p>
          <a:p>
            <a:pPr algn="ctr"/>
            <a:r>
              <a:rPr kumimoji="0" lang="ru-RU" sz="2400" b="1" i="0" u="none" strike="noStrike" kern="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 «</a:t>
            </a:r>
            <a:r>
              <a:rPr lang="ru-RU" b="1" dirty="0">
                <a:solidFill>
                  <a:schemeClr val="bg1"/>
                </a:solidFill>
              </a:rPr>
              <a:t>О</a:t>
            </a:r>
            <a:r>
              <a:rPr lang="ru-RU" b="1" dirty="0"/>
              <a:t> </a:t>
            </a:r>
            <a:r>
              <a:rPr lang="ru-RU" b="1" dirty="0">
                <a:solidFill>
                  <a:schemeClr val="bg1"/>
                </a:solidFill>
              </a:rPr>
              <a:t>внесении изменений в решение Совета депутатов сельского поселения </a:t>
            </a:r>
            <a:r>
              <a:rPr lang="ru-RU" b="1" dirty="0" err="1">
                <a:solidFill>
                  <a:schemeClr val="bg1"/>
                </a:solidFill>
              </a:rPr>
              <a:t>Ульт-Ягун</a:t>
            </a:r>
            <a:r>
              <a:rPr lang="ru-RU" b="1" dirty="0">
                <a:solidFill>
                  <a:schemeClr val="bg1"/>
                </a:solidFill>
              </a:rPr>
              <a:t> от 28 декабря 2020 года № 121 «О бюджете сельского поселения </a:t>
            </a:r>
            <a:r>
              <a:rPr lang="ru-RU" b="1" dirty="0" err="1">
                <a:solidFill>
                  <a:schemeClr val="bg1"/>
                </a:solidFill>
              </a:rPr>
              <a:t>Ульт-Ягун</a:t>
            </a:r>
            <a:r>
              <a:rPr lang="ru-RU" b="1" dirty="0">
                <a:solidFill>
                  <a:schemeClr val="bg1"/>
                </a:solidFill>
              </a:rPr>
              <a:t> на 2021 год и на плановый </a:t>
            </a:r>
            <a:r>
              <a:rPr lang="en-US" b="1" dirty="0" err="1">
                <a:solidFill>
                  <a:schemeClr val="bg1"/>
                </a:solidFill>
              </a:rPr>
              <a:t>период</a:t>
            </a:r>
            <a:r>
              <a:rPr lang="en-US" b="1" dirty="0">
                <a:solidFill>
                  <a:schemeClr val="bg1"/>
                </a:solidFill>
              </a:rPr>
              <a:t> 20</a:t>
            </a:r>
            <a:r>
              <a:rPr lang="ru-RU" b="1" dirty="0">
                <a:solidFill>
                  <a:schemeClr val="bg1"/>
                </a:solidFill>
              </a:rPr>
              <a:t>22</a:t>
            </a:r>
            <a:r>
              <a:rPr lang="en-US" b="1" dirty="0">
                <a:solidFill>
                  <a:schemeClr val="bg1"/>
                </a:solidFill>
              </a:rPr>
              <a:t> и 20</a:t>
            </a:r>
            <a:r>
              <a:rPr lang="ru-RU" b="1" dirty="0">
                <a:solidFill>
                  <a:schemeClr val="bg1"/>
                </a:solidFill>
              </a:rPr>
              <a:t>23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годов</a:t>
            </a:r>
            <a:r>
              <a:rPr lang="ru-RU" b="1" dirty="0">
                <a:solidFill>
                  <a:schemeClr val="bg1"/>
                </a:solidFill>
              </a:rPr>
              <a:t>»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2400" b="1" i="0" u="none" strike="noStrike" kern="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4665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587DB397-A315-4441-B7DB-EDEA52EBA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116020"/>
            <a:ext cx="9067800" cy="850900"/>
          </a:xfrm>
          <a:prstGeom prst="roundRect">
            <a:avLst>
              <a:gd name="adj" fmla="val 21667"/>
            </a:avLst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732" tIns="46367" rIns="92732" bIns="46367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 Cond" panose="020B07060304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Основные характеристики бюджета сельского поселения </a:t>
            </a:r>
            <a:r>
              <a:rPr lang="ru-RU" sz="2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 Cond" panose="020B07060304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Ульт-Ягун</a:t>
            </a: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 Cond" panose="020B07060304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                                     на 2021 (</a:t>
            </a:r>
            <a:r>
              <a:rPr lang="ru-RU" sz="2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 Cond" panose="020B07060304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тыс.рублей</a:t>
            </a: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 Cond" panose="020B07060304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)</a:t>
            </a:r>
            <a:r>
              <a:rPr lang="ru-RU" sz="2000" kern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 Cond" panose="020B07060304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endParaRPr lang="en-US" sz="2000" kern="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Demi Cond" panose="020B0706030402020204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                                                                                                    				</a:t>
            </a:r>
            <a:b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						  </a:t>
            </a:r>
            <a:endParaRPr lang="ru-RU" sz="11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8201B195-7FC0-4947-9942-1873F86C02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8866503"/>
              </p:ext>
            </p:extLst>
          </p:nvPr>
        </p:nvGraphicFramePr>
        <p:xfrm>
          <a:off x="114301" y="984675"/>
          <a:ext cx="8839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2272A3B6-00E6-45E0-99E6-1D5967333051}"/>
              </a:ext>
            </a:extLst>
          </p:cNvPr>
          <p:cNvSpPr/>
          <p:nvPr/>
        </p:nvSpPr>
        <p:spPr>
          <a:xfrm>
            <a:off x="152400" y="5943600"/>
            <a:ext cx="8686800" cy="533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1"/>
                </a:solidFill>
              </a:rPr>
              <a:t>Дефицит (-)      -2 182,0</a:t>
            </a:r>
          </a:p>
          <a:p>
            <a:r>
              <a:rPr lang="ru-RU" sz="1200" b="1" dirty="0">
                <a:solidFill>
                  <a:schemeClr val="bg1"/>
                </a:solidFill>
              </a:rPr>
              <a:t>Профицит (+)      -        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5230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1634FCB-F3DD-4612-846F-7E1CF7D79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" y="268420"/>
            <a:ext cx="8991601" cy="554540"/>
          </a:xfrm>
          <a:prstGeom prst="roundRect">
            <a:avLst>
              <a:gd name="adj" fmla="val 21667"/>
            </a:avLst>
          </a:prstGeom>
          <a:solidFill>
            <a:schemeClr val="accent3">
              <a:lumMod val="60000"/>
              <a:lumOff val="4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732" tIns="46367" rIns="92732" bIns="46367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 Cond" panose="020B07060304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Источники финансирования дефицита бюджета сельского поселения </a:t>
            </a:r>
            <a:r>
              <a:rPr lang="ru-RU" sz="2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 Cond" panose="020B07060304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Ульт-Ягун</a:t>
            </a: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 Cond" panose="020B07060304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ru-RU" sz="2000" kern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 Cond" panose="020B07060304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endParaRPr lang="en-US" sz="2000" kern="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Demi Cond" panose="020B0706030402020204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                                                                                                    				</a:t>
            </a:r>
            <a:b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						  </a:t>
            </a:r>
            <a:endParaRPr lang="ru-RU" sz="11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9993FF84-48CA-47D7-A49C-3F77885DD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016626"/>
              </p:ext>
            </p:extLst>
          </p:nvPr>
        </p:nvGraphicFramePr>
        <p:xfrm>
          <a:off x="228600" y="1219200"/>
          <a:ext cx="8686800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86800">
                  <a:extLst>
                    <a:ext uri="{9D8B030D-6E8A-4147-A177-3AD203B41FA5}">
                      <a16:colId xmlns:a16="http://schemas.microsoft.com/office/drawing/2014/main" val="960227384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В процессе принятия и исполнения бюджета, большое значение приобретает сбалансированность доходов и расходов. Если доходы превышают расходы, то возникает </a:t>
                      </a:r>
                      <a:r>
                        <a:rPr lang="ru-RU" sz="1600" b="1" dirty="0">
                          <a:solidFill>
                            <a:srgbClr val="FFFF00"/>
                          </a:solidFill>
                          <a:latin typeface="Garamond" panose="02020404030301010803" pitchFamily="18" charset="0"/>
                        </a:rPr>
                        <a:t>профицит,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если расходы превышают доходы, возникает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дефицит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875054"/>
                  </a:ext>
                </a:extLst>
              </a:tr>
            </a:tbl>
          </a:graphicData>
        </a:graphic>
      </p:graphicFrame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10A4610D-FD09-47FB-B610-E020AF103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974000"/>
              </p:ext>
            </p:extLst>
          </p:nvPr>
        </p:nvGraphicFramePr>
        <p:xfrm>
          <a:off x="304800" y="2042160"/>
          <a:ext cx="85344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0">
                  <a:extLst>
                    <a:ext uri="{9D8B030D-6E8A-4147-A177-3AD203B41FA5}">
                      <a16:colId xmlns:a16="http://schemas.microsoft.com/office/drawing/2014/main" val="52924315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</a:rPr>
                        <a:t>Источники финансирования дефицита бюджета поселения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884974"/>
                  </a:ext>
                </a:extLst>
              </a:tr>
            </a:tbl>
          </a:graphicData>
        </a:graphic>
      </p:graphicFrame>
      <p:sp>
        <p:nvSpPr>
          <p:cNvPr id="11" name="Облачко с текстом: прямоугольное 10">
            <a:extLst>
              <a:ext uri="{FF2B5EF4-FFF2-40B4-BE49-F238E27FC236}">
                <a16:creationId xmlns:a16="http://schemas.microsoft.com/office/drawing/2014/main" id="{12DCD685-A30E-489C-94A5-591214C2C8CB}"/>
              </a:ext>
            </a:extLst>
          </p:cNvPr>
          <p:cNvSpPr/>
          <p:nvPr/>
        </p:nvSpPr>
        <p:spPr>
          <a:xfrm>
            <a:off x="381000" y="2971800"/>
            <a:ext cx="2128010" cy="1219200"/>
          </a:xfrm>
          <a:prstGeom prst="wedgeRect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bg1"/>
                </a:solidFill>
                <a:latin typeface="Garamond" panose="02020404030301010803" pitchFamily="18" charset="0"/>
              </a:rPr>
              <a:t>Муниципальные займы</a:t>
            </a:r>
            <a:r>
              <a:rPr lang="ru-RU" sz="1400" u="sng" dirty="0">
                <a:solidFill>
                  <a:schemeClr val="bg1"/>
                </a:solidFill>
                <a:latin typeface="Garamond" panose="02020404030301010803" pitchFamily="18" charset="0"/>
              </a:rPr>
              <a:t>, </a:t>
            </a:r>
            <a:r>
              <a:rPr lang="ru-RU" sz="1400" dirty="0">
                <a:solidFill>
                  <a:schemeClr val="bg1"/>
                </a:solidFill>
                <a:latin typeface="Garamond" panose="02020404030301010803" pitchFamily="18" charset="0"/>
              </a:rPr>
              <a:t>осуществляемые путём выпуска ценных бумаг от имени муниципального образования</a:t>
            </a:r>
            <a:endParaRPr lang="ru-RU" sz="1400" u="sng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Облачко с текстом: прямоугольное 20">
            <a:extLst>
              <a:ext uri="{FF2B5EF4-FFF2-40B4-BE49-F238E27FC236}">
                <a16:creationId xmlns:a16="http://schemas.microsoft.com/office/drawing/2014/main" id="{F699EB03-374A-4F5F-9A74-0A191794278F}"/>
              </a:ext>
            </a:extLst>
          </p:cNvPr>
          <p:cNvSpPr/>
          <p:nvPr/>
        </p:nvSpPr>
        <p:spPr>
          <a:xfrm>
            <a:off x="2743200" y="2987040"/>
            <a:ext cx="1961634" cy="1203960"/>
          </a:xfrm>
          <a:prstGeom prst="wedgeRect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bg1"/>
                </a:solidFill>
                <a:latin typeface="Garamond" panose="02020404030301010803" pitchFamily="18" charset="0"/>
              </a:rPr>
              <a:t>Бюджетные кредиты,  </a:t>
            </a:r>
            <a:r>
              <a:rPr lang="ru-RU" sz="1400" dirty="0">
                <a:solidFill>
                  <a:schemeClr val="bg1"/>
                </a:solidFill>
                <a:latin typeface="Garamond" panose="02020404030301010803" pitchFamily="18" charset="0"/>
              </a:rPr>
              <a:t>полученные от бюджетов других уровней бюджетной системы РФ</a:t>
            </a:r>
            <a:endParaRPr lang="ru-RU" sz="1400" b="1" u="sng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2" name="Облачко с текстом: прямоугольное 21">
            <a:extLst>
              <a:ext uri="{FF2B5EF4-FFF2-40B4-BE49-F238E27FC236}">
                <a16:creationId xmlns:a16="http://schemas.microsoft.com/office/drawing/2014/main" id="{77F80BF7-AB05-446E-8899-CA7B999C0D4E}"/>
              </a:ext>
            </a:extLst>
          </p:cNvPr>
          <p:cNvSpPr/>
          <p:nvPr/>
        </p:nvSpPr>
        <p:spPr>
          <a:xfrm>
            <a:off x="5155738" y="2971800"/>
            <a:ext cx="1371600" cy="1203960"/>
          </a:xfrm>
          <a:prstGeom prst="wedgeRect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bg1"/>
                </a:solidFill>
                <a:latin typeface="Garamond" panose="02020404030301010803" pitchFamily="18" charset="0"/>
              </a:rPr>
              <a:t>Кредиты</a:t>
            </a:r>
            <a:r>
              <a:rPr lang="ru-RU" dirty="0">
                <a:solidFill>
                  <a:schemeClr val="bg1"/>
                </a:solidFill>
              </a:rPr>
              <a:t>,</a:t>
            </a:r>
            <a:r>
              <a:rPr lang="ru-RU" dirty="0"/>
              <a:t> </a:t>
            </a:r>
            <a:r>
              <a:rPr lang="ru-RU" sz="1400" dirty="0">
                <a:solidFill>
                  <a:schemeClr val="bg1"/>
                </a:solidFill>
                <a:latin typeface="Garamond" panose="02020404030301010803" pitchFamily="18" charset="0"/>
              </a:rPr>
              <a:t>полученные от кредитных организаций</a:t>
            </a:r>
          </a:p>
        </p:txBody>
      </p:sp>
      <p:sp>
        <p:nvSpPr>
          <p:cNvPr id="23" name="Облачко с текстом: прямоугольное 22">
            <a:extLst>
              <a:ext uri="{FF2B5EF4-FFF2-40B4-BE49-F238E27FC236}">
                <a16:creationId xmlns:a16="http://schemas.microsoft.com/office/drawing/2014/main" id="{BE05D68D-D695-48FC-BEED-64D139A036CF}"/>
              </a:ext>
            </a:extLst>
          </p:cNvPr>
          <p:cNvSpPr/>
          <p:nvPr/>
        </p:nvSpPr>
        <p:spPr>
          <a:xfrm>
            <a:off x="6858000" y="2971800"/>
            <a:ext cx="1905000" cy="1203960"/>
          </a:xfrm>
          <a:prstGeom prst="wedgeRect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bg1"/>
                </a:solidFill>
                <a:latin typeface="Garamond" panose="02020404030301010803" pitchFamily="18" charset="0"/>
              </a:rPr>
              <a:t>Изменение остатков, </a:t>
            </a:r>
            <a:r>
              <a:rPr lang="ru-RU" sz="1400" dirty="0">
                <a:solidFill>
                  <a:schemeClr val="bg1"/>
                </a:solidFill>
                <a:latin typeface="Garamond" panose="02020404030301010803" pitchFamily="18" charset="0"/>
              </a:rPr>
              <a:t>сформированных на едином счёте бюджета, на начало текущего года</a:t>
            </a:r>
          </a:p>
        </p:txBody>
      </p:sp>
      <p:graphicFrame>
        <p:nvGraphicFramePr>
          <p:cNvPr id="24" name="Таблица 24">
            <a:extLst>
              <a:ext uri="{FF2B5EF4-FFF2-40B4-BE49-F238E27FC236}">
                <a16:creationId xmlns:a16="http://schemas.microsoft.com/office/drawing/2014/main" id="{60373E85-5E40-430F-AB60-E0BFA1E39B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673428"/>
              </p:ext>
            </p:extLst>
          </p:nvPr>
        </p:nvGraphicFramePr>
        <p:xfrm>
          <a:off x="457200" y="4800600"/>
          <a:ext cx="8305800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0">
                  <a:extLst>
                    <a:ext uri="{9D8B030D-6E8A-4147-A177-3AD203B41FA5}">
                      <a16:colId xmlns:a16="http://schemas.microsoft.com/office/drawing/2014/main" val="1337707320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</a:rPr>
                        <a:t>Остатки средств, сформированные на едином счёте бюджета сельского поселения </a:t>
                      </a:r>
                      <a:r>
                        <a:rPr lang="ru-RU" b="0" dirty="0" err="1">
                          <a:solidFill>
                            <a:schemeClr val="bg1"/>
                          </a:solidFill>
                          <a:latin typeface="Garamond" panose="02020404030301010803" pitchFamily="18" charset="0"/>
                        </a:rPr>
                        <a:t>Ульт-Ягун</a:t>
                      </a:r>
                      <a:r>
                        <a:rPr lang="ru-RU" b="0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</a:rPr>
                        <a:t> на начало текущего года </a:t>
                      </a:r>
                      <a:r>
                        <a:rPr lang="ru-RU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</a:rPr>
                        <a:t>– </a:t>
                      </a:r>
                      <a:r>
                        <a:rPr lang="ru-RU" b="1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</a:rPr>
                        <a:t>3 770,0 </a:t>
                      </a:r>
                      <a:r>
                        <a:rPr lang="ru-RU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</a:rPr>
                        <a:t>тыс. рублей</a:t>
                      </a:r>
                    </a:p>
                    <a:p>
                      <a:r>
                        <a:rPr lang="ru-RU" b="0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</a:rPr>
                        <a:t>Использовано на покрытие дефицита бюджета </a:t>
                      </a:r>
                      <a:r>
                        <a:rPr lang="ru-RU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</a:rPr>
                        <a:t>– 2 182,0 тыс. рублей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900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897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0357" y="76200"/>
            <a:ext cx="9144000" cy="914400"/>
          </a:xfrm>
          <a:prstGeom prst="roundRect">
            <a:avLst>
              <a:gd name="adj" fmla="val 21667"/>
            </a:avLst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732" tIns="46367" rIns="92732" bIns="46367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доходах бюджета сельского поселения </a:t>
            </a:r>
            <a:r>
              <a:rPr lang="ru-RU" sz="2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Ульт-Ягун</a:t>
            </a: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2021 год (</a:t>
            </a:r>
            <a:r>
              <a:rPr lang="ru-RU" sz="2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kern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b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						  </a:t>
            </a:r>
            <a:endParaRPr lang="ru-RU" sz="11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7C559F58-86FE-45B2-BBAB-8CC624B190E1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135438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16593555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2920338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4627768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850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780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659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001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81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89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62482"/>
                  </a:ext>
                </a:extLst>
              </a:tr>
            </a:tbl>
          </a:graphicData>
        </a:graphic>
      </p:graphicFrame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id="{713FCFAC-F6BE-4451-91E3-1ECBDA46BB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332079"/>
              </p:ext>
            </p:extLst>
          </p:nvPr>
        </p:nvGraphicFramePr>
        <p:xfrm>
          <a:off x="228600" y="1219200"/>
          <a:ext cx="8686800" cy="5410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808764">
                  <a:extLst>
                    <a:ext uri="{9D8B030D-6E8A-4147-A177-3AD203B41FA5}">
                      <a16:colId xmlns:a16="http://schemas.microsoft.com/office/drawing/2014/main" val="2096306332"/>
                    </a:ext>
                  </a:extLst>
                </a:gridCol>
                <a:gridCol w="1473654">
                  <a:extLst>
                    <a:ext uri="{9D8B030D-6E8A-4147-A177-3AD203B41FA5}">
                      <a16:colId xmlns:a16="http://schemas.microsoft.com/office/drawing/2014/main" val="78272428"/>
                    </a:ext>
                  </a:extLst>
                </a:gridCol>
                <a:gridCol w="1008289">
                  <a:extLst>
                    <a:ext uri="{9D8B030D-6E8A-4147-A177-3AD203B41FA5}">
                      <a16:colId xmlns:a16="http://schemas.microsoft.com/office/drawing/2014/main" val="2576611589"/>
                    </a:ext>
                  </a:extLst>
                </a:gridCol>
                <a:gridCol w="1396093">
                  <a:extLst>
                    <a:ext uri="{9D8B030D-6E8A-4147-A177-3AD203B41FA5}">
                      <a16:colId xmlns:a16="http://schemas.microsoft.com/office/drawing/2014/main" val="806027463"/>
                    </a:ext>
                  </a:extLst>
                </a:gridCol>
              </a:tblGrid>
              <a:tr h="6367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Наименование кода бюджетной классификации Российской Федерации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Первоначальный 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изменение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План с учетом изменений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6999346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Налог на доходы физических лиц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6 363,6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6 363,6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7565425"/>
                  </a:ext>
                </a:extLst>
              </a:tr>
              <a:tr h="5332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2 248,2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2 248,2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149418"/>
                  </a:ext>
                </a:extLst>
              </a:tr>
              <a:tr h="1179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(по нормативам, установленным Федеральным законом о федеральном бюджете в целях формирования дорожных фондов субъектов Российской Федерации)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872,3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872,3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9891152"/>
                  </a:ext>
                </a:extLst>
              </a:tr>
              <a:tr h="13470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(по нормативам, установленным Федеральным законом о федеральном бюджете в целях формирования дорожных фондов субъектов Российской Федерации)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5672430"/>
                  </a:ext>
                </a:extLst>
              </a:tr>
              <a:tr h="1179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(по нормативам, установленным Федеральным законом о федеральном бюджете в целях формирования дорожных фондов субъектов Российской Федерации)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1 364,7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1 364,7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23841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D3DFA56-3ECC-4F23-830C-B9D88B678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7" y="139700"/>
            <a:ext cx="9144000" cy="850900"/>
          </a:xfrm>
          <a:prstGeom prst="roundRect">
            <a:avLst>
              <a:gd name="adj" fmla="val 21667"/>
            </a:avLst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732" tIns="46367" rIns="92732" bIns="46367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доходах бюджета сельского поселения </a:t>
            </a:r>
            <a:r>
              <a:rPr lang="ru-RU" sz="2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Ульт-Ягун</a:t>
            </a: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2021 год (</a:t>
            </a:r>
            <a:r>
              <a:rPr lang="ru-RU" sz="2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kern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                                                                                                    				</a:t>
            </a:r>
            <a:b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						  </a:t>
            </a:r>
            <a:endParaRPr lang="ru-RU" sz="11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A2AE5DD9-53C4-44F8-8187-E92DCC8BAF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543909"/>
              </p:ext>
            </p:extLst>
          </p:nvPr>
        </p:nvGraphicFramePr>
        <p:xfrm>
          <a:off x="304800" y="1295400"/>
          <a:ext cx="8610600" cy="485076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459061">
                  <a:extLst>
                    <a:ext uri="{9D8B030D-6E8A-4147-A177-3AD203B41FA5}">
                      <a16:colId xmlns:a16="http://schemas.microsoft.com/office/drawing/2014/main" val="4136706138"/>
                    </a:ext>
                  </a:extLst>
                </a:gridCol>
                <a:gridCol w="1460727">
                  <a:extLst>
                    <a:ext uri="{9D8B030D-6E8A-4147-A177-3AD203B41FA5}">
                      <a16:colId xmlns:a16="http://schemas.microsoft.com/office/drawing/2014/main" val="2041855042"/>
                    </a:ext>
                  </a:extLst>
                </a:gridCol>
                <a:gridCol w="1306966">
                  <a:extLst>
                    <a:ext uri="{9D8B030D-6E8A-4147-A177-3AD203B41FA5}">
                      <a16:colId xmlns:a16="http://schemas.microsoft.com/office/drawing/2014/main" val="35108244"/>
                    </a:ext>
                  </a:extLst>
                </a:gridCol>
                <a:gridCol w="1383846">
                  <a:extLst>
                    <a:ext uri="{9D8B030D-6E8A-4147-A177-3AD203B41FA5}">
                      <a16:colId xmlns:a16="http://schemas.microsoft.com/office/drawing/2014/main" val="4236617067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Наименование кода бюджетной классификации Российской Федерации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Первоначальный 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изменение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План с учетом изменений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3286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НАЛОГИ НА ИМУЩЕСТВО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1 585,2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1 585,2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78981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Налог на имущество физических лиц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476,1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476,1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676026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ТРАНСПОРТНЫЙ НАЛОГ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69,9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69,9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5884213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Транспортный налог с организаций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012122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Транспортный налог с физических лиц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68,4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68,4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986304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ЗЕМЕЛЬНЫЙ НАЛОГ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1 039,2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1 039,2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894044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 Земельный налог с организаций, обладающих земельным участком, расположенным в границах сельских поселений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961,0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961,0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946"/>
                  </a:ext>
                </a:extLst>
              </a:tr>
              <a:tr h="534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 Земельный налог с физических лиц, обладающих земельным участком, расположенным в границах сельских поселений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78,2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78,2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552596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 ГОСУДАРСТВЕННАЯ ПОШЛИНА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1669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495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FE02DA5-883B-457E-A7AC-33BC936DF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7" y="139700"/>
            <a:ext cx="9144000" cy="850900"/>
          </a:xfrm>
          <a:prstGeom prst="roundRect">
            <a:avLst>
              <a:gd name="adj" fmla="val 21667"/>
            </a:avLst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732" tIns="46367" rIns="92732" bIns="46367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доходах бюджета сельского поселения </a:t>
            </a:r>
            <a:r>
              <a:rPr lang="ru-RU" sz="2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Ульт-Ягун</a:t>
            </a: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2021 (</a:t>
            </a:r>
            <a:r>
              <a:rPr lang="ru-RU" sz="2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kern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                                                                                                    				</a:t>
            </a:r>
            <a:b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						  </a:t>
            </a:r>
            <a:endParaRPr lang="ru-RU" sz="11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E6768365-0329-4DA3-BA6F-5FAAC6CD4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603363"/>
              </p:ext>
            </p:extLst>
          </p:nvPr>
        </p:nvGraphicFramePr>
        <p:xfrm>
          <a:off x="304800" y="1219200"/>
          <a:ext cx="8610600" cy="510540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44798">
                  <a:extLst>
                    <a:ext uri="{9D8B030D-6E8A-4147-A177-3AD203B41FA5}">
                      <a16:colId xmlns:a16="http://schemas.microsoft.com/office/drawing/2014/main" val="4036222344"/>
                    </a:ext>
                  </a:extLst>
                </a:gridCol>
                <a:gridCol w="1421934">
                  <a:extLst>
                    <a:ext uri="{9D8B030D-6E8A-4147-A177-3AD203B41FA5}">
                      <a16:colId xmlns:a16="http://schemas.microsoft.com/office/drawing/2014/main" val="1293757365"/>
                    </a:ext>
                  </a:extLst>
                </a:gridCol>
                <a:gridCol w="1342938">
                  <a:extLst>
                    <a:ext uri="{9D8B030D-6E8A-4147-A177-3AD203B41FA5}">
                      <a16:colId xmlns:a16="http://schemas.microsoft.com/office/drawing/2014/main" val="1548143317"/>
                    </a:ext>
                  </a:extLst>
                </a:gridCol>
                <a:gridCol w="1500930">
                  <a:extLst>
                    <a:ext uri="{9D8B030D-6E8A-4147-A177-3AD203B41FA5}">
                      <a16:colId xmlns:a16="http://schemas.microsoft.com/office/drawing/2014/main" val="733221850"/>
                    </a:ext>
                  </a:extLst>
                </a:gridCol>
              </a:tblGrid>
              <a:tr h="674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Наименование кода бюджетной классификации Российской Федерации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Первоначальный 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изменение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План с учетом изменений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7631003"/>
                  </a:ext>
                </a:extLst>
              </a:tr>
              <a:tr h="4388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НЕНАЛОГОВЫЕ ДОХОДЫ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0942232"/>
                  </a:ext>
                </a:extLst>
              </a:tr>
              <a:tr h="513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Прочие доходы от оказания платных услуг (работ) получателями средств бюджетов сельских поселений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150,0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150,0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7858952"/>
                  </a:ext>
                </a:extLst>
              </a:tr>
              <a:tr h="513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Прочие доходы от компенсации затрат бюджетов сельских поселений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150,0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150,0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0259722"/>
                  </a:ext>
                </a:extLst>
              </a:tr>
              <a:tr h="4281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БЕЗВОЗМЕЗДНЫЕ ПОСТУПЛЕНИЯ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85 737,5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85 737,5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7662950"/>
                  </a:ext>
                </a:extLst>
              </a:tr>
              <a:tr h="513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БЕЗВОЗМЕЗДНЫЕ ПОСТУПЛЕНИЯ ОТ ДРУГИХ БЮДЖЕТОВ    БЮДЖЕТНОЙ СИСТЕМЫ РОССИЙСКОЙ ФЕДЕРАЦИИ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85 737,5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85 737,5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8807588"/>
                  </a:ext>
                </a:extLst>
              </a:tr>
              <a:tr h="6742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Дотации бюджетам сельских поселений на выравнивание              бюджетной обеспеченности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11 085,5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11 085,5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8192409"/>
                  </a:ext>
                </a:extLst>
              </a:tr>
              <a:tr h="6742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Субвенции бюджетам сельских поселений на выполнение передаваемых полномочий субъектов Российской Федерации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74,6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74,6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5170053"/>
                  </a:ext>
                </a:extLst>
              </a:tr>
              <a:tr h="6742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Субвенции бюджетам сельских поселений на      осуществление первичного воинского учета на территориях, где отсутствуют военные комиссариаты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466,4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466,4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937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880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2330C93-B103-4370-B4D9-A21DD29EB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7" y="139700"/>
            <a:ext cx="9144000" cy="850900"/>
          </a:xfrm>
          <a:prstGeom prst="roundRect">
            <a:avLst>
              <a:gd name="adj" fmla="val 21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732" tIns="46367" rIns="92732" bIns="46367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доходах бюджета сельского поселения </a:t>
            </a:r>
            <a:r>
              <a:rPr lang="ru-RU" sz="2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Ульт-Ягун</a:t>
            </a: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2021 год (</a:t>
            </a:r>
            <a:r>
              <a:rPr lang="ru-RU" sz="2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b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						  </a:t>
            </a:r>
            <a:endParaRPr lang="ru-RU" sz="11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A48202CE-36E6-4C21-BBED-09DF0E18F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952533"/>
              </p:ext>
            </p:extLst>
          </p:nvPr>
        </p:nvGraphicFramePr>
        <p:xfrm>
          <a:off x="381000" y="1295400"/>
          <a:ext cx="8534400" cy="27527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69766">
                  <a:extLst>
                    <a:ext uri="{9D8B030D-6E8A-4147-A177-3AD203B41FA5}">
                      <a16:colId xmlns:a16="http://schemas.microsoft.com/office/drawing/2014/main" val="3437541627"/>
                    </a:ext>
                  </a:extLst>
                </a:gridCol>
                <a:gridCol w="1368725">
                  <a:extLst>
                    <a:ext uri="{9D8B030D-6E8A-4147-A177-3AD203B41FA5}">
                      <a16:colId xmlns:a16="http://schemas.microsoft.com/office/drawing/2014/main" val="3095345500"/>
                    </a:ext>
                  </a:extLst>
                </a:gridCol>
                <a:gridCol w="1368725">
                  <a:extLst>
                    <a:ext uri="{9D8B030D-6E8A-4147-A177-3AD203B41FA5}">
                      <a16:colId xmlns:a16="http://schemas.microsoft.com/office/drawing/2014/main" val="2842434831"/>
                    </a:ext>
                  </a:extLst>
                </a:gridCol>
                <a:gridCol w="1127184">
                  <a:extLst>
                    <a:ext uri="{9D8B030D-6E8A-4147-A177-3AD203B41FA5}">
                      <a16:colId xmlns:a16="http://schemas.microsoft.com/office/drawing/2014/main" val="2701703064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Наименование кода бюджетной классификации Российской Федерации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Первоначальный 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изменение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План с учетом изменений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568896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Субвенции бюджетам сельских поселений на государственную регистрацию актов гражданского состояния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69,4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69,4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399577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ИНЫЕ МЕЖБЮДЖЕТНЫЕ ТРАНСФЕРТЫ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74 041,6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148,5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74 190,1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4304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 Прочие межбюджетные трансферты, передаваемые бюджетам сельских поселений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74 041,6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148,5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74 190,1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100472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u="none" strike="noStrike" dirty="0">
                          <a:effectLst/>
                        </a:rPr>
                        <a:t> ИТОГО ДОХОДОВ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ru-RU" sz="1100" b="1" u="none" strike="noStrike" dirty="0">
                          <a:effectLst/>
                        </a:rPr>
                        <a:t>96 251,5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77 658,0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96 400,0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1631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463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9C43D13-F92C-456C-8EA1-09063CFF1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7" y="139700"/>
            <a:ext cx="9144000" cy="850900"/>
          </a:xfrm>
          <a:prstGeom prst="roundRect">
            <a:avLst>
              <a:gd name="adj" fmla="val 21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732" tIns="46367" rIns="92732" bIns="46367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структура расходов бюджета сельского </a:t>
            </a:r>
          </a:p>
          <a:p>
            <a:pPr algn="ctr" eaLnBrk="1" hangingPunct="1">
              <a:defRPr/>
            </a:pP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2000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Ульт-Ягун</a:t>
            </a:r>
            <a:r>
              <a:rPr lang="ru-RU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2021 год</a:t>
            </a:r>
            <a:endParaRPr lang="en-US" sz="2000" kern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                                                                                                    				</a:t>
            </a:r>
            <a:b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7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						  </a:t>
            </a:r>
            <a:endParaRPr lang="ru-RU" sz="11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5F4549F9-152C-47A4-AFE3-0A6589382D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3547735"/>
              </p:ext>
            </p:extLst>
          </p:nvPr>
        </p:nvGraphicFramePr>
        <p:xfrm>
          <a:off x="152400" y="1371600"/>
          <a:ext cx="8839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6415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янец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14765</TotalTime>
  <Words>1147</Words>
  <Application>Microsoft Office PowerPoint</Application>
  <PresentationFormat>Экран (4:3)</PresentationFormat>
  <Paragraphs>289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Arial Narrow</vt:lpstr>
      <vt:lpstr>Calibri</vt:lpstr>
      <vt:lpstr>Century Gothic</vt:lpstr>
      <vt:lpstr>Franklin Gothic Demi Cond</vt:lpstr>
      <vt:lpstr>Garamond</vt:lpstr>
      <vt:lpstr>Times New Roman</vt:lpstr>
      <vt:lpstr>Wingdings</vt:lpstr>
      <vt:lpstr>Wingdings 3</vt:lpstr>
      <vt:lpstr>Ион</vt:lpstr>
      <vt:lpstr>Бюджет для граждан  внесение изменений в решение о бюджете сельского поселения  Ульт-Ягун  на 2021 год  и на плановый период  2022 и 2023 годов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Zam_adm</dc:creator>
  <cp:lastModifiedBy>администрация администрация</cp:lastModifiedBy>
  <cp:revision>900</cp:revision>
  <cp:lastPrinted>2013-09-09T06:26:46Z</cp:lastPrinted>
  <dcterms:created xsi:type="dcterms:W3CDTF">1601-01-01T00:00:00Z</dcterms:created>
  <dcterms:modified xsi:type="dcterms:W3CDTF">2021-06-23T07:08:34Z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